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8" r:id="rId3"/>
    <p:sldId id="279" r:id="rId4"/>
    <p:sldId id="280" r:id="rId5"/>
    <p:sldId id="282" r:id="rId6"/>
    <p:sldId id="281" r:id="rId7"/>
    <p:sldId id="259" r:id="rId8"/>
    <p:sldId id="262" r:id="rId9"/>
    <p:sldId id="283" r:id="rId10"/>
    <p:sldId id="25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8B028-B560-4528-BED1-33998A22C086}">
          <p14:sldIdLst>
            <p14:sldId id="256"/>
          </p14:sldIdLst>
        </p14:section>
        <p14:section name="what are pairwise interactions" id="{7439F236-00C0-480B-9443-EC6A83B240F7}">
          <p14:sldIdLst>
            <p14:sldId id="278"/>
          </p14:sldIdLst>
        </p14:section>
        <p14:section name="SPIs in comp neuro" id="{F7F769CC-EB1A-44BF-B471-5A76E73D9C49}">
          <p14:sldIdLst>
            <p14:sldId id="279"/>
            <p14:sldId id="280"/>
            <p14:sldId id="282"/>
            <p14:sldId id="281"/>
          </p14:sldIdLst>
        </p14:section>
        <p14:section name="introducing pyspi" id="{E4979384-87D6-4999-891A-C2AAB592A68B}">
          <p14:sldIdLst>
            <p14:sldId id="259"/>
            <p14:sldId id="262"/>
            <p14:sldId id="283"/>
            <p14:sldId id="25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F5"/>
    <a:srgbClr val="3087DA"/>
    <a:srgbClr val="C5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AC2AE-8B76-4135-BC2D-AA85E29E8A8F}" v="22" dt="2022-07-15T03:46:55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7" autoAdjust="0"/>
  </p:normalViewPr>
  <p:slideViewPr>
    <p:cSldViewPr snapToGrid="0">
      <p:cViewPr varScale="1">
        <p:scale>
          <a:sx n="74" d="100"/>
          <a:sy n="74" d="100"/>
        </p:scale>
        <p:origin x="2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74A04-911E-455D-A555-9B0B6DB6BF06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BD807-0053-493F-867C-4F641F888D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17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202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708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552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844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8332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615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424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343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369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9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B0FA-2CD3-4D35-9CF3-720A3CC1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E64B-3EAB-4076-A3D4-6929A32C0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2295-3B36-4619-A206-E6AF3B47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752-FD03-4882-BAC9-C4BFC690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B58D-C6B0-453F-8D74-DC75AD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2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51E-7197-44DD-93D7-8BE4E7B5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FA57-A576-4EAE-9EAD-0A75CB3EC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1F6F-2658-40DF-A732-496C4B3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148F-ED0A-454F-A55E-9EA06BDB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371A-92C2-4949-BFD8-D60E75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D9AF-1CCC-4B5D-8FFE-6146EAB63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8514-AC95-4524-94A3-2589825E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D2C-BDEC-44D1-8E39-A383E053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46CB-1E44-49D0-BB1D-C96F00E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DFBF-7E04-4969-9C2A-08115B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4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F90A-A28D-495F-9A26-C7E63FD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95F1-55A3-40D5-AB25-28005F2F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BFD-A3DC-4824-8755-367D125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0079-8630-4B6F-969F-FE31EB8A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DADF-8C2F-4B03-BC33-3DD8C1D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9B74-E2BB-4F14-99FA-4F0EBEB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DF76-F7A5-4826-BAA7-02A15533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13D-3380-4C0C-9801-C2624331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9CC9-B542-4C77-9680-F9B3CF10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8D75-261E-445E-90B7-20116CE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C832-9A5C-4A52-BCCF-F2BD82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C7D8-86F7-4FA0-91D7-A020E80E1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0D29-C09C-4FF3-8BFC-E257F203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9B14-880C-4818-A2DA-249B1BA6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6BE8-A718-4598-88B3-91AB6F3D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F43F-AE61-444A-B562-EB3334A3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80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495-4502-4D04-9C5E-4FAFA8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B3F9-1D4F-4AF0-A0AB-69557EAC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6F97-B152-450E-8C5C-312A905B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A695E-7EFE-43C1-96B0-EAB92699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C86E8-547F-44B5-949C-0AEB2F316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05F8-C38A-4C1E-B80B-BDC84AE4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3EF4-00FF-4566-882B-A1B56BD9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F40C4-9142-4929-99DC-5C3A2A2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3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C426-DB4E-419E-A97D-F82529DC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22B3-E7F1-42C7-903E-BA2E9B26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DE276-1A53-4A63-ADF2-9BB1FB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8360-824F-409A-9D12-3B35E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50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88852-33EA-4721-A10B-6A0CF49A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F7D5F-0C54-4385-8FD6-8B0EF02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CE13-F2D7-497F-9203-1507CFC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8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C1D8-B308-4662-BDC3-D73670E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B748-2D0C-4F33-8A57-366C753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0048-7F92-479F-8BA9-CCDEC157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F790-B52D-4A7C-A826-7B2381B8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3454-B9FB-473F-82C6-952388C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BFAA-822C-4BEA-9DF0-5E0B1587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0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9D4-B25F-4D29-BCD2-E4442B1C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DA4F0-E420-449A-AC2A-9CA7E64F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86E0-7C2A-4908-993D-5B0E86C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D78-3AF2-4229-866D-B9FEB0D7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870E-48A2-4C1A-8F8D-34C813CF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A36E-1B3B-4BCA-935F-95530309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5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112D4-19B2-4AF2-BC15-A5D78552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E3A-C236-4ADA-8E10-B855D844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26A3-404D-4293-A1C4-0A3EF172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E3A1-155F-455E-AEF0-7FBC6F02BD9A}" type="datetimeFigureOut">
              <a:rPr lang="en-AU" smtClean="0"/>
              <a:t>16/07/2022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C31D-E2A9-41BA-B911-78C0CF6A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9DBF-F55B-4BB4-9535-8AEED91D5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0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livercliff" TargetMode="External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rxiv.org/pdf/2201.11941.pdf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spi-toolkit.readthedocs.io/en/lates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conda.com/products/distribution" TargetMode="External"/><Relationship Id="rId4" Type="http://schemas.openxmlformats.org/officeDocument/2006/relationships/hyperlink" Target="https://wiki.octave.org/Category:Install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11941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F53039EB-9DD5-4B18-87FF-0BDCF5674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43546"/>
          <a:stretch/>
        </p:blipFill>
        <p:spPr bwMode="auto">
          <a:xfrm flipH="1"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DD5BE-40C7-47C6-BDCD-3C820C66949B}"/>
              </a:ext>
            </a:extLst>
          </p:cNvPr>
          <p:cNvSpPr txBox="1"/>
          <p:nvPr/>
        </p:nvSpPr>
        <p:spPr>
          <a:xfrm>
            <a:off x="379396" y="1960874"/>
            <a:ext cx="8370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highlight>
                  <a:srgbClr val="EEF2F5"/>
                </a:highlight>
                <a:latin typeface="Product Sans" panose="020B0403030502040203" pitchFamily="34" charset="0"/>
              </a:rPr>
              <a:t>pyspi</a:t>
            </a:r>
            <a:r>
              <a:rPr lang="en-US" sz="3600" dirty="0">
                <a:highlight>
                  <a:srgbClr val="EEF2F5"/>
                </a:highlight>
                <a:latin typeface="Product Sans" panose="020B0403030502040203" pitchFamily="34" charset="0"/>
              </a:rPr>
              <a:t>: python toolkit for statistical analysis of pairwise interactions</a:t>
            </a:r>
          </a:p>
          <a:p>
            <a:endParaRPr lang="en-US" sz="3600" dirty="0">
              <a:latin typeface="Product Sans" panose="020B0403030502040203" pitchFamily="34" charset="0"/>
            </a:endParaRPr>
          </a:p>
          <a:p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Package author: Oliver Cliff</a:t>
            </a:r>
          </a:p>
          <a:p>
            <a:r>
              <a:rPr lang="en-AU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Workshop presenter: Annie G. Bryant</a:t>
            </a:r>
          </a:p>
          <a:p>
            <a:endParaRPr lang="en-AU" sz="2800" dirty="0">
              <a:highlight>
                <a:srgbClr val="EEF2F5"/>
              </a:highlight>
              <a:latin typeface="Product Sans" panose="020B0403030502040203" pitchFamily="34" charset="0"/>
            </a:endParaRPr>
          </a:p>
          <a:p>
            <a:r>
              <a:rPr lang="en-AU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16 July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E33CB-0E1F-4F50-BEA9-E97B30169CAF}"/>
              </a:ext>
            </a:extLst>
          </p:cNvPr>
          <p:cNvSpPr txBox="1"/>
          <p:nvPr/>
        </p:nvSpPr>
        <p:spPr>
          <a:xfrm>
            <a:off x="6096000" y="5294210"/>
            <a:ext cx="5963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highlight>
                  <a:srgbClr val="EEF2F5"/>
                </a:highlight>
                <a:latin typeface="Product Sans" panose="020B0403030502040203" pitchFamily="34" charset="0"/>
              </a:rPr>
              <a:t>Dynamics and Neural Systems Lab</a:t>
            </a:r>
          </a:p>
          <a:p>
            <a:pPr algn="r"/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The University of Sydney</a:t>
            </a:r>
          </a:p>
          <a:p>
            <a:pPr algn="r"/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https://github.com/olivercliff/pyspi/</a:t>
            </a:r>
            <a:endParaRPr lang="en-AU" sz="2800" dirty="0">
              <a:highlight>
                <a:srgbClr val="EEF2F5"/>
              </a:highlight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BE15-E9E3-464B-BA5F-4F8FFA6601E3}"/>
              </a:ext>
            </a:extLst>
          </p:cNvPr>
          <p:cNvSpPr txBox="1"/>
          <p:nvPr/>
        </p:nvSpPr>
        <p:spPr>
          <a:xfrm>
            <a:off x="379396" y="330757"/>
            <a:ext cx="405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highlight>
                  <a:srgbClr val="EEF2F5"/>
                </a:highlight>
                <a:latin typeface="Product Sans" panose="020B0403030502040203" pitchFamily="34" charset="0"/>
              </a:rPr>
              <a:t>CNS</a:t>
            </a:r>
            <a:r>
              <a:rPr lang="en-US" sz="5400" dirty="0">
                <a:highlight>
                  <a:srgbClr val="EEF2F5"/>
                </a:highlight>
                <a:latin typeface="Product Sans" panose="020B0403030502040203" pitchFamily="34" charset="0"/>
              </a:rPr>
              <a:t>2022</a:t>
            </a:r>
            <a:endParaRPr lang="en-AU" sz="5400" dirty="0">
              <a:highlight>
                <a:srgbClr val="EEF2F5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E4D-FA62-4D5F-B584-80240E61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Ways we’re </a:t>
            </a:r>
            <a:r>
              <a:rPr lang="en-US" sz="4000" dirty="0">
                <a:latin typeface="Product Sans" panose="020B0403030502040203" pitchFamily="34" charset="0"/>
              </a:rPr>
              <a:t>improving</a:t>
            </a:r>
            <a:r>
              <a:rPr lang="en-US" dirty="0">
                <a:latin typeface="Product Sans" panose="020B0403030502040203" pitchFamily="34" charset="0"/>
              </a:rPr>
              <a:t>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accessibility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8E8ED0-E2BF-4E5C-AF42-C2752C651093}"/>
              </a:ext>
            </a:extLst>
          </p:cNvPr>
          <p:cNvSpPr/>
          <p:nvPr/>
        </p:nvSpPr>
        <p:spPr>
          <a:xfrm>
            <a:off x="520700" y="1308101"/>
            <a:ext cx="11150600" cy="23494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0AA4C-D8BD-4FF9-8EC9-2A6380EBC63D}"/>
              </a:ext>
            </a:extLst>
          </p:cNvPr>
          <p:cNvSpPr/>
          <p:nvPr/>
        </p:nvSpPr>
        <p:spPr>
          <a:xfrm>
            <a:off x="520701" y="3880035"/>
            <a:ext cx="11150600" cy="2483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8E945-CD12-4476-BC49-52E60988F82B}"/>
              </a:ext>
            </a:extLst>
          </p:cNvPr>
          <p:cNvSpPr txBox="1"/>
          <p:nvPr/>
        </p:nvSpPr>
        <p:spPr>
          <a:xfrm flipH="1">
            <a:off x="624395" y="1436967"/>
            <a:ext cx="282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roduct Sans" panose="020B0403030502040203" pitchFamily="34" charset="0"/>
              </a:rPr>
              <a:t>pyspi</a:t>
            </a:r>
            <a:r>
              <a:rPr lang="en-US" sz="2800" dirty="0">
                <a:latin typeface="Product Sans" panose="020B0403030502040203" pitchFamily="34" charset="0"/>
              </a:rPr>
              <a:t>-</a:t>
            </a:r>
            <a:r>
              <a:rPr lang="en-US" sz="2800" b="1" dirty="0">
                <a:latin typeface="Product Sans" panose="020B0403030502040203" pitchFamily="34" charset="0"/>
              </a:rPr>
              <a:t>distribute</a:t>
            </a:r>
            <a:endParaRPr lang="en-AU" sz="2800" b="1" dirty="0">
              <a:latin typeface="Product Sans" panose="020B040303050204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8CA10-A117-4375-95EC-E3A5A6C15DB2}"/>
              </a:ext>
            </a:extLst>
          </p:cNvPr>
          <p:cNvSpPr txBox="1"/>
          <p:nvPr/>
        </p:nvSpPr>
        <p:spPr>
          <a:xfrm flipH="1">
            <a:off x="624395" y="3983086"/>
            <a:ext cx="3295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Interfacing with </a:t>
            </a:r>
            <a:r>
              <a:rPr lang="en-US" sz="2800" b="1" dirty="0">
                <a:latin typeface="Product Sans" panose="020B0403030502040203" pitchFamily="34" charset="0"/>
              </a:rPr>
              <a:t>R</a:t>
            </a:r>
            <a:endParaRPr lang="en-AU" sz="2800" b="1" dirty="0">
              <a:latin typeface="Product Sans" panose="020B040303050204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01564-C3CC-45AB-A680-2D1E312E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505" y="1564850"/>
            <a:ext cx="5800943" cy="1835870"/>
          </a:xfrm>
          <a:prstGeom prst="rect">
            <a:avLst/>
          </a:prstGeom>
        </p:spPr>
      </p:pic>
      <p:pic>
        <p:nvPicPr>
          <p:cNvPr id="1026" name="Picture 2" descr="reticulated python">
            <a:extLst>
              <a:ext uri="{FF2B5EF4-FFF2-40B4-BE49-F238E27FC236}">
                <a16:creationId xmlns:a16="http://schemas.microsoft.com/office/drawing/2014/main" id="{699741A5-CA18-481C-A472-3E9C48B0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62" y="4244696"/>
            <a:ext cx="2234300" cy="15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1E30D-6CC3-4CC1-8F10-4052A5184F18}"/>
              </a:ext>
            </a:extLst>
          </p:cNvPr>
          <p:cNvSpPr txBox="1"/>
          <p:nvPr/>
        </p:nvSpPr>
        <p:spPr>
          <a:xfrm>
            <a:off x="624395" y="4754103"/>
            <a:ext cx="471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Product Sans" panose="020B0403030502040203" pitchFamily="34" charset="0"/>
              </a:rPr>
              <a:t>reticulate</a:t>
            </a:r>
            <a:r>
              <a:rPr lang="en-AU" dirty="0">
                <a:latin typeface="Product Sans" panose="020B0403030502040203" pitchFamily="34" charset="0"/>
              </a:rPr>
              <a:t> package</a:t>
            </a:r>
          </a:p>
          <a:p>
            <a:r>
              <a:rPr lang="en-AU" dirty="0">
                <a:latin typeface="Product Sans" panose="020B0403030502040203" pitchFamily="34" charset="0"/>
              </a:rPr>
              <a:t>https://rstudio.github.io/reticulate/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50DE-41BB-4001-AAD9-94E4CB7236E9}"/>
              </a:ext>
            </a:extLst>
          </p:cNvPr>
          <p:cNvSpPr txBox="1"/>
          <p:nvPr/>
        </p:nvSpPr>
        <p:spPr>
          <a:xfrm>
            <a:off x="624395" y="2324848"/>
            <a:ext cx="538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latin typeface="Product Sans" panose="020B0403030502040203" pitchFamily="34" charset="0"/>
              </a:rPr>
              <a:t>https://github.com/olivercliff/pyspi-distribute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8E2890-D47E-4DA4-8360-85B56A98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47" y="4244696"/>
            <a:ext cx="1568134" cy="18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D1893C-EB24-4A1B-A7CF-0CC0DC3AB07E}"/>
              </a:ext>
            </a:extLst>
          </p:cNvPr>
          <p:cNvCxnSpPr/>
          <p:nvPr/>
        </p:nvCxnSpPr>
        <p:spPr>
          <a:xfrm>
            <a:off x="8173038" y="5077268"/>
            <a:ext cx="84841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4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 Any questions?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16" y="3601552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936068" y="5078924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7855759" y="1349147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11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2" y="3708840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" y="1210073"/>
            <a:ext cx="1735111" cy="179507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1455136" y="5092323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464311" y="1459145"/>
            <a:ext cx="46846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r>
              <a:rPr lang="en-US" sz="2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r>
              <a:rPr lang="en-US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author</a:t>
            </a:r>
          </a:p>
          <a:p>
            <a:r>
              <a:rPr lang="en-AU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  <a:hlinkClick r:id="rId8"/>
              </a:rPr>
              <a:t>https://github.com/olivercliff</a:t>
            </a:r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66521"/>
            <a:ext cx="10659533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are pairwise interactions?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077" y="5808371"/>
            <a:ext cx="6265038" cy="5738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Biology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Leader/follower in collective motion</a:t>
            </a: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73655" r="68381"/>
          <a:stretch/>
        </p:blipFill>
        <p:spPr>
          <a:xfrm>
            <a:off x="694267" y="3586489"/>
            <a:ext cx="1134533" cy="7752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adapted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E7C4F0-9F65-415A-83B3-8CF48F77E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419234"/>
            <a:ext cx="1057423" cy="857370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9EF64AA9-256C-473C-BA4D-B24B28ED2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2528987"/>
            <a:ext cx="952633" cy="809738"/>
          </a:xfrm>
          <a:prstGeom prst="rect">
            <a:avLst/>
          </a:prstGeom>
        </p:spPr>
      </p:pic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BCE8F38-F8DB-4771-86E3-9A40DCCDE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3" y="1420593"/>
            <a:ext cx="2534004" cy="294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00EF7-9EA4-4644-B3ED-F964E88B2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69920" y="2373570"/>
            <a:ext cx="1936252" cy="10756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B1D869BC-8830-41AB-BB31-FFABD25C112E}"/>
              </a:ext>
            </a:extLst>
          </p:cNvPr>
          <p:cNvSpPr/>
          <p:nvPr/>
        </p:nvSpPr>
        <p:spPr>
          <a:xfrm>
            <a:off x="7777019" y="2393836"/>
            <a:ext cx="184726" cy="1035164"/>
          </a:xfrm>
          <a:prstGeom prst="rightBrace">
            <a:avLst>
              <a:gd name="adj1" fmla="val 9130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51DEB-EF81-49B8-ABBB-8D63B1C4CB33}"/>
              </a:ext>
            </a:extLst>
          </p:cNvPr>
          <p:cNvSpPr txBox="1"/>
          <p:nvPr/>
        </p:nvSpPr>
        <p:spPr>
          <a:xfrm flipH="1">
            <a:off x="8307087" y="2465975"/>
            <a:ext cx="3385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Features that capture the relationship between the two nodes’ time-series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A40E1-136F-4C81-A29A-9B1CB95CDB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080" y="1434639"/>
            <a:ext cx="1395377" cy="775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F8598F-5EAE-42B3-8BE3-07E5C573EF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914" y="3214259"/>
            <a:ext cx="1395379" cy="775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B6B940-1EC0-49A0-90B0-0200F2FC49A9}"/>
              </a:ext>
            </a:extLst>
          </p:cNvPr>
          <p:cNvSpPr txBox="1"/>
          <p:nvPr/>
        </p:nvSpPr>
        <p:spPr>
          <a:xfrm>
            <a:off x="4561805" y="4334288"/>
            <a:ext cx="7490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Product Sans" panose="020B0403030502040203" pitchFamily="34" charset="0"/>
                <a:cs typeface="Calibri"/>
              </a:rPr>
              <a:t>Pairwise interactions are studied across disciplines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9F6-1E2F-489A-8A75-AE6B273D8195}"/>
              </a:ext>
            </a:extLst>
          </p:cNvPr>
          <p:cNvSpPr txBox="1"/>
          <p:nvPr/>
        </p:nvSpPr>
        <p:spPr>
          <a:xfrm>
            <a:off x="4561805" y="4763046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Neuroscience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Connectivity measures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07863-374B-40B0-8207-D675039E0229}"/>
              </a:ext>
            </a:extLst>
          </p:cNvPr>
          <p:cNvSpPr txBox="1"/>
          <p:nvPr/>
        </p:nvSpPr>
        <p:spPr>
          <a:xfrm>
            <a:off x="4561805" y="5258294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Econometrics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Interactions between assets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44F2EDF6-B80A-424F-8129-33A34C138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7815" y="2182563"/>
            <a:ext cx="1332260" cy="13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19" grpId="0"/>
      <p:bldP spid="17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are pairwise interactions typically explored in computational neuroscience?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2916462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21713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-53156" y="5444432"/>
            <a:ext cx="3012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functional magnetic resonance (fMRI)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2387789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4388198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4388198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2831529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0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" grpId="0" animBg="1"/>
      <p:bldP spid="48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6"/>
            <a:ext cx="10659533" cy="907084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else is out there?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14615" y="2175273"/>
            <a:ext cx="3588173" cy="2942465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DF3D04-FFCF-4FD7-AAF3-F207AFBA906D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452" y="2543900"/>
            <a:ext cx="3846775" cy="203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8271F-09A2-4EC9-BCE7-0410E2521920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5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5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5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99-97F2-4FDC-80EF-C71181F2E650}"/>
              </a:ext>
            </a:extLst>
          </p:cNvPr>
          <p:cNvSpPr txBox="1"/>
          <p:nvPr/>
        </p:nvSpPr>
        <p:spPr>
          <a:xfrm flipH="1">
            <a:off x="357287" y="2241616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Pearson correlation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442DF3-2523-40BF-A80C-D45F25B23752}"/>
              </a:ext>
            </a:extLst>
          </p:cNvPr>
          <p:cNvSpPr/>
          <p:nvPr/>
        </p:nvSpPr>
        <p:spPr>
          <a:xfrm>
            <a:off x="6845643" y="2279374"/>
            <a:ext cx="486575" cy="2779485"/>
          </a:xfrm>
          <a:prstGeom prst="rightBrace">
            <a:avLst>
              <a:gd name="adj1" fmla="val 2629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D9A38-31C8-4EF8-928C-D0C360A1067D}"/>
              </a:ext>
            </a:extLst>
          </p:cNvPr>
          <p:cNvSpPr txBox="1"/>
          <p:nvPr/>
        </p:nvSpPr>
        <p:spPr>
          <a:xfrm flipH="1">
            <a:off x="7606717" y="4914256"/>
            <a:ext cx="420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Comprehensive library of 249 statistical pairwise interactions derived from multiple disciplines of research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A0620-C01E-4F4B-8612-F85F1A65B10D}"/>
              </a:ext>
            </a:extLst>
          </p:cNvPr>
          <p:cNvSpPr txBox="1"/>
          <p:nvPr/>
        </p:nvSpPr>
        <p:spPr>
          <a:xfrm flipH="1">
            <a:off x="7606718" y="1797390"/>
            <a:ext cx="42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roduct Sans" panose="020B0403030502040203" pitchFamily="34" charset="0"/>
              </a:rPr>
              <a:t>pyspi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39A00-11C6-4C18-BDF9-D4356559EE22}"/>
              </a:ext>
            </a:extLst>
          </p:cNvPr>
          <p:cNvSpPr txBox="1"/>
          <p:nvPr/>
        </p:nvSpPr>
        <p:spPr>
          <a:xfrm flipH="1">
            <a:off x="129888" y="342900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Cointegration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61A36-1F74-4120-A6AC-2895E5074ECB}"/>
              </a:ext>
            </a:extLst>
          </p:cNvPr>
          <p:cNvSpPr txBox="1"/>
          <p:nvPr/>
        </p:nvSpPr>
        <p:spPr>
          <a:xfrm flipH="1">
            <a:off x="354302" y="458274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Transfer entropy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9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E272FF-954A-4B6C-B1D9-4D11B8C6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with my little eye-</a:t>
            </a:r>
            <a:r>
              <a:rPr lang="en-US" dirty="0" err="1">
                <a:latin typeface="Product Sans" panose="020B0403030502040203" pitchFamily="34" charset="0"/>
              </a:rPr>
              <a:t>spi</a:t>
            </a:r>
            <a:r>
              <a:rPr lang="en-US" dirty="0">
                <a:latin typeface="Product Sans" panose="020B0403030502040203" pitchFamily="34" charset="0"/>
              </a:rPr>
              <a:t>…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6D1F7-91B0-4744-ADCE-DD4C711F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010"/>
            <a:ext cx="10515600" cy="988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Product Sans" panose="020B0403030502040203" pitchFamily="34" charset="0"/>
              </a:rPr>
              <a:t>… an open-source python package for highly comparative multivariate time-series analysis!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C2036-8FA0-4994-8127-2631A0DF8126}"/>
              </a:ext>
            </a:extLst>
          </p:cNvPr>
          <p:cNvSpPr/>
          <p:nvPr/>
        </p:nvSpPr>
        <p:spPr>
          <a:xfrm>
            <a:off x="9454903" y="282672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80564-E960-4EAC-870D-8F30033BC24C}"/>
              </a:ext>
            </a:extLst>
          </p:cNvPr>
          <p:cNvSpPr/>
          <p:nvPr/>
        </p:nvSpPr>
        <p:spPr>
          <a:xfrm>
            <a:off x="9578145" y="296328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3D903-9629-41F5-968F-7E958275886E}"/>
              </a:ext>
            </a:extLst>
          </p:cNvPr>
          <p:cNvSpPr/>
          <p:nvPr/>
        </p:nvSpPr>
        <p:spPr>
          <a:xfrm>
            <a:off x="9726741" y="3098461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0" name="Table 27">
            <a:extLst>
              <a:ext uri="{FF2B5EF4-FFF2-40B4-BE49-F238E27FC236}">
                <a16:creationId xmlns:a16="http://schemas.microsoft.com/office/drawing/2014/main" id="{D1F0C3E2-C797-448F-BBCE-DB7CD23D3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10185"/>
              </p:ext>
            </p:extLst>
          </p:nvPr>
        </p:nvGraphicFramePr>
        <p:xfrm>
          <a:off x="9864120" y="3251093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8A4A6D-0DAE-4BF5-8910-6E708958ED96}"/>
              </a:ext>
            </a:extLst>
          </p:cNvPr>
          <p:cNvSpPr/>
          <p:nvPr/>
        </p:nvSpPr>
        <p:spPr>
          <a:xfrm>
            <a:off x="9857949" y="3247902"/>
            <a:ext cx="983974" cy="983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08037DB-1910-42AA-B911-74C327A81CD9}"/>
              </a:ext>
            </a:extLst>
          </p:cNvPr>
          <p:cNvSpPr/>
          <p:nvPr/>
        </p:nvSpPr>
        <p:spPr>
          <a:xfrm rot="19021902">
            <a:off x="10670351" y="271555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52B3C-A3AA-4BD7-ADB3-FF895DADA005}"/>
              </a:ext>
            </a:extLst>
          </p:cNvPr>
          <p:cNvSpPr txBox="1"/>
          <p:nvPr/>
        </p:nvSpPr>
        <p:spPr>
          <a:xfrm>
            <a:off x="10710725" y="271542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1-249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8A2C4-503B-45CE-9CBE-7BCEAD6F4444}"/>
              </a:ext>
            </a:extLst>
          </p:cNvPr>
          <p:cNvCxnSpPr>
            <a:cxnSpLocks/>
          </p:cNvCxnSpPr>
          <p:nvPr/>
        </p:nvCxnSpPr>
        <p:spPr>
          <a:xfrm>
            <a:off x="9842379" y="433523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10864-0A08-4D7E-9689-27328955CBDD}"/>
              </a:ext>
            </a:extLst>
          </p:cNvPr>
          <p:cNvCxnSpPr>
            <a:cxnSpLocks/>
          </p:cNvCxnSpPr>
          <p:nvPr/>
        </p:nvCxnSpPr>
        <p:spPr>
          <a:xfrm>
            <a:off x="10955290" y="324097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F7519-BBEF-42A0-8EC1-ED56D3CF245E}"/>
              </a:ext>
            </a:extLst>
          </p:cNvPr>
          <p:cNvSpPr txBox="1"/>
          <p:nvPr/>
        </p:nvSpPr>
        <p:spPr>
          <a:xfrm>
            <a:off x="9410546" y="4368411"/>
            <a:ext cx="2139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81B91-56D5-49FF-8C82-DE249694720F}"/>
              </a:ext>
            </a:extLst>
          </p:cNvPr>
          <p:cNvSpPr txBox="1"/>
          <p:nvPr/>
        </p:nvSpPr>
        <p:spPr>
          <a:xfrm>
            <a:off x="10955290" y="3451513"/>
            <a:ext cx="1113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8" name="Table 27">
            <a:extLst>
              <a:ext uri="{FF2B5EF4-FFF2-40B4-BE49-F238E27FC236}">
                <a16:creationId xmlns:a16="http://schemas.microsoft.com/office/drawing/2014/main" id="{DA5281F9-C9FE-49FA-8F38-1C76833E9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55052"/>
              </p:ext>
            </p:extLst>
          </p:nvPr>
        </p:nvGraphicFramePr>
        <p:xfrm>
          <a:off x="1581168" y="2938160"/>
          <a:ext cx="1559705" cy="156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41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6681280-FA2C-4297-B065-06E4AD1582F3}"/>
              </a:ext>
            </a:extLst>
          </p:cNvPr>
          <p:cNvSpPr txBox="1">
            <a:spLocks/>
          </p:cNvSpPr>
          <p:nvPr/>
        </p:nvSpPr>
        <p:spPr>
          <a:xfrm>
            <a:off x="3491747" y="3086095"/>
            <a:ext cx="1848062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Choose which SPIs to calculate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4482F6-0E75-4BFF-8A38-DE606A6662BB}"/>
              </a:ext>
            </a:extLst>
          </p:cNvPr>
          <p:cNvCxnSpPr>
            <a:cxnSpLocks/>
          </p:cNvCxnSpPr>
          <p:nvPr/>
        </p:nvCxnSpPr>
        <p:spPr>
          <a:xfrm>
            <a:off x="1581168" y="2764794"/>
            <a:ext cx="1515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FE677-46B5-4B71-B531-80684FE2706D}"/>
              </a:ext>
            </a:extLst>
          </p:cNvPr>
          <p:cNvCxnSpPr>
            <a:cxnSpLocks/>
          </p:cNvCxnSpPr>
          <p:nvPr/>
        </p:nvCxnSpPr>
        <p:spPr>
          <a:xfrm>
            <a:off x="1419803" y="2954777"/>
            <a:ext cx="0" cy="1515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36DF78-E910-4703-8D47-E1B5E0F9B84A}"/>
              </a:ext>
            </a:extLst>
          </p:cNvPr>
          <p:cNvSpPr txBox="1"/>
          <p:nvPr/>
        </p:nvSpPr>
        <p:spPr>
          <a:xfrm>
            <a:off x="1253249" y="2325265"/>
            <a:ext cx="2139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 points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99050-CC92-45BF-BCFE-819BE09728F3}"/>
              </a:ext>
            </a:extLst>
          </p:cNvPr>
          <p:cNvSpPr txBox="1"/>
          <p:nvPr/>
        </p:nvSpPr>
        <p:spPr>
          <a:xfrm>
            <a:off x="-95672" y="3251093"/>
            <a:ext cx="1471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 (e.g. brain regions)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A28FB-790A-44DB-8359-FA18B025AEC6}"/>
              </a:ext>
            </a:extLst>
          </p:cNvPr>
          <p:cNvSpPr txBox="1"/>
          <p:nvPr/>
        </p:nvSpPr>
        <p:spPr>
          <a:xfrm>
            <a:off x="2069537" y="6408634"/>
            <a:ext cx="7938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latin typeface="Product Sans" panose="020B0403030502040203" pitchFamily="34" charset="0"/>
              </a:rPr>
              <a:t>https://github.com/olivercliff/pyspi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9C969-172D-4A98-8EC6-3E02D2F58834}"/>
              </a:ext>
            </a:extLst>
          </p:cNvPr>
          <p:cNvCxnSpPr>
            <a:cxnSpLocks/>
          </p:cNvCxnSpPr>
          <p:nvPr/>
        </p:nvCxnSpPr>
        <p:spPr>
          <a:xfrm>
            <a:off x="3475246" y="3776837"/>
            <a:ext cx="18171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5F044E09-DDE7-4E69-AD21-3716787A3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04" y="2325265"/>
            <a:ext cx="1311207" cy="2805761"/>
          </a:xfrm>
          <a:prstGeom prst="rect">
            <a:avLst/>
          </a:prstGeom>
        </p:spPr>
      </p:pic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08DEE7E6-72C5-479C-B42A-197D7A603388}"/>
              </a:ext>
            </a:extLst>
          </p:cNvPr>
          <p:cNvSpPr txBox="1">
            <a:spLocks/>
          </p:cNvSpPr>
          <p:nvPr/>
        </p:nvSpPr>
        <p:spPr>
          <a:xfrm>
            <a:off x="218675" y="4743173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451198D-1264-4FB7-A9E2-F888021538A5}"/>
              </a:ext>
            </a:extLst>
          </p:cNvPr>
          <p:cNvSpPr txBox="1">
            <a:spLocks/>
          </p:cNvSpPr>
          <p:nvPr/>
        </p:nvSpPr>
        <p:spPr>
          <a:xfrm>
            <a:off x="6761837" y="3116355"/>
            <a:ext cx="2624216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Run </a:t>
            </a:r>
            <a:r>
              <a:rPr lang="en-US" sz="1800" dirty="0" err="1">
                <a:latin typeface="Product Sans" panose="020B0403030502040203" pitchFamily="34" charset="0"/>
              </a:rPr>
              <a:t>pyspi</a:t>
            </a:r>
            <a:r>
              <a:rPr lang="en-US" sz="1800" dirty="0">
                <a:latin typeface="Product Sans" panose="020B0403030502040203" pitchFamily="34" charset="0"/>
              </a:rPr>
              <a:t> with </a:t>
            </a:r>
            <a:r>
              <a:rPr lang="en-US" sz="1800" dirty="0" err="1">
                <a:latin typeface="Product Sans" panose="020B0403030502040203" pitchFamily="34" charset="0"/>
              </a:rPr>
              <a:t>Calculator.compute</a:t>
            </a:r>
            <a:r>
              <a:rPr lang="en-US" sz="1800" dirty="0">
                <a:latin typeface="Product Sans" panose="020B0403030502040203" pitchFamily="34" charset="0"/>
              </a:rPr>
              <a:t>()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F0DFC9-A18B-4752-B823-5C78C6ED1A80}"/>
              </a:ext>
            </a:extLst>
          </p:cNvPr>
          <p:cNvSpPr txBox="1"/>
          <p:nvPr/>
        </p:nvSpPr>
        <p:spPr>
          <a:xfrm>
            <a:off x="3322015" y="3920516"/>
            <a:ext cx="215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(default is all 249)</a:t>
            </a:r>
            <a:endParaRPr lang="en-AU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3CA3A7-D689-4B55-8FA3-C1652E17BABC}"/>
              </a:ext>
            </a:extLst>
          </p:cNvPr>
          <p:cNvCxnSpPr>
            <a:cxnSpLocks/>
          </p:cNvCxnSpPr>
          <p:nvPr/>
        </p:nvCxnSpPr>
        <p:spPr>
          <a:xfrm>
            <a:off x="7026628" y="3803184"/>
            <a:ext cx="2089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F5AAC5B7-9669-4617-A42F-96871170547C}"/>
              </a:ext>
            </a:extLst>
          </p:cNvPr>
          <p:cNvSpPr txBox="1">
            <a:spLocks/>
          </p:cNvSpPr>
          <p:nvPr/>
        </p:nvSpPr>
        <p:spPr>
          <a:xfrm>
            <a:off x="8824543" y="4781816"/>
            <a:ext cx="3174924" cy="131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Output: a set of tabular datasets containing pairwise values for each pair of processes by SPI</a:t>
            </a:r>
            <a:endParaRPr lang="en-A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6" grpId="0"/>
      <p:bldP spid="17" grpId="0"/>
      <p:bldP spid="19" grpId="0"/>
      <p:bldP spid="22" grpId="0"/>
      <p:bldP spid="23" grpId="0"/>
      <p:bldP spid="34" grpId="0"/>
      <p:bldP spid="37" grpId="0"/>
      <p:bldP spid="40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can </a:t>
            </a:r>
            <a:r>
              <a:rPr lang="en-US" sz="3200" dirty="0" err="1">
                <a:latin typeface="Product Sans" panose="020B0403030502040203" pitchFamily="34" charset="0"/>
              </a:rPr>
              <a:t>pyspi</a:t>
            </a:r>
            <a:r>
              <a:rPr lang="en-US" sz="3200" dirty="0">
                <a:latin typeface="Product Sans" panose="020B0403030502040203" pitchFamily="34" charset="0"/>
              </a:rPr>
              <a:t> </a:t>
            </a:r>
            <a:r>
              <a:rPr lang="en-US" sz="3200" dirty="0" err="1">
                <a:latin typeface="Product Sans" panose="020B0403030502040203" pitchFamily="34" charset="0"/>
              </a:rPr>
              <a:t>revolutionise</a:t>
            </a:r>
            <a:r>
              <a:rPr lang="en-US" sz="3200" dirty="0">
                <a:latin typeface="Product Sans" panose="020B0403030502040203" pitchFamily="34" charset="0"/>
              </a:rPr>
              <a:t> how we look at functional connectivity in the human brain?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1325174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03511" y="2796910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796501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2796910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190363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2796910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1240241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C4E6A5-829F-4F68-8A57-A6E7CFB82181}"/>
              </a:ext>
            </a:extLst>
          </p:cNvPr>
          <p:cNvCxnSpPr>
            <a:cxnSpLocks/>
          </p:cNvCxnSpPr>
          <p:nvPr/>
        </p:nvCxnSpPr>
        <p:spPr>
          <a:xfrm>
            <a:off x="4803510" y="3764484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A54D53-8593-440D-956E-53B1359573EA}"/>
              </a:ext>
            </a:extLst>
          </p:cNvPr>
          <p:cNvPicPr>
            <a:picLocks noGrp="1"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8478" y="4521521"/>
            <a:ext cx="2372982" cy="12577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CFDE93A-896A-49E2-B310-6E42FABEB749}"/>
              </a:ext>
            </a:extLst>
          </p:cNvPr>
          <p:cNvSpPr txBox="1"/>
          <p:nvPr/>
        </p:nvSpPr>
        <p:spPr>
          <a:xfrm flipH="1">
            <a:off x="4839927" y="5846454"/>
            <a:ext cx="347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248 other SPIs that capture distinct relationships between two brain regions’ activities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EAEA31-373E-44D5-BC1D-EEB25891B883}"/>
              </a:ext>
            </a:extLst>
          </p:cNvPr>
          <p:cNvCxnSpPr>
            <a:cxnSpLocks/>
          </p:cNvCxnSpPr>
          <p:nvPr/>
        </p:nvCxnSpPr>
        <p:spPr>
          <a:xfrm flipV="1">
            <a:off x="8180793" y="515037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64BCB02-B00C-47D9-B3DA-0997B0460CB0}"/>
              </a:ext>
            </a:extLst>
          </p:cNvPr>
          <p:cNvGrpSpPr/>
          <p:nvPr/>
        </p:nvGrpSpPr>
        <p:grpSpPr>
          <a:xfrm>
            <a:off x="9059819" y="4215096"/>
            <a:ext cx="2461109" cy="1482046"/>
            <a:chOff x="9059819" y="4215096"/>
            <a:chExt cx="2461109" cy="1482046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4F8A5BC-F16C-41D2-9C37-D570032E11F5}"/>
                </a:ext>
              </a:extLst>
            </p:cNvPr>
            <p:cNvGrpSpPr/>
            <p:nvPr/>
          </p:nvGrpSpPr>
          <p:grpSpPr>
            <a:xfrm>
              <a:off x="9059819" y="4386428"/>
              <a:ext cx="774231" cy="658097"/>
              <a:chOff x="9661057" y="1561446"/>
              <a:chExt cx="2638207" cy="2242477"/>
            </a:xfrm>
          </p:grpSpPr>
          <p:pic>
            <p:nvPicPr>
              <p:cNvPr id="122" name="Picture 2" descr="Vector image of side view of human brain in pink">
                <a:extLst>
                  <a:ext uri="{FF2B5EF4-FFF2-40B4-BE49-F238E27FC236}">
                    <a16:creationId xmlns:a16="http://schemas.microsoft.com/office/drawing/2014/main" id="{329E50AE-9E64-4A7C-94DB-CF3FE4145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1057" y="1561446"/>
                <a:ext cx="2638207" cy="2242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669B66B-A9B6-49A7-AC70-139BBF77F5D6}"/>
                  </a:ext>
                </a:extLst>
              </p:cNvPr>
              <p:cNvSpPr/>
              <p:nvPr/>
            </p:nvSpPr>
            <p:spPr>
              <a:xfrm>
                <a:off x="9861365" y="2110926"/>
                <a:ext cx="172015" cy="172015"/>
              </a:xfrm>
              <a:prstGeom prst="ellipse">
                <a:avLst/>
              </a:prstGeom>
              <a:solidFill>
                <a:srgbClr val="B179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8178C17-A45D-4DFD-AD8D-59ACC391B16E}"/>
                  </a:ext>
                </a:extLst>
              </p:cNvPr>
              <p:cNvSpPr/>
              <p:nvPr/>
            </p:nvSpPr>
            <p:spPr>
              <a:xfrm>
                <a:off x="10511706" y="2651000"/>
                <a:ext cx="172015" cy="1720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121FE70A-4916-456A-A29A-6E8BA892371D}"/>
                  </a:ext>
                </a:extLst>
              </p:cNvPr>
              <p:cNvSpPr/>
              <p:nvPr/>
            </p:nvSpPr>
            <p:spPr>
              <a:xfrm>
                <a:off x="11468261" y="2271815"/>
                <a:ext cx="172015" cy="172015"/>
              </a:xfrm>
              <a:prstGeom prst="ellipse">
                <a:avLst/>
              </a:prstGeom>
              <a:solidFill>
                <a:srgbClr val="66C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427A9E0-7CFD-4E18-BE12-68D070839435}"/>
                  </a:ext>
                </a:extLst>
              </p:cNvPr>
              <p:cNvSpPr/>
              <p:nvPr/>
            </p:nvSpPr>
            <p:spPr>
              <a:xfrm>
                <a:off x="11066167" y="1665797"/>
                <a:ext cx="172015" cy="17201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862D499-95AD-452B-AF4D-0A2F6EE4163A}"/>
                  </a:ext>
                </a:extLst>
              </p:cNvPr>
              <p:cNvSpPr/>
              <p:nvPr/>
            </p:nvSpPr>
            <p:spPr>
              <a:xfrm>
                <a:off x="10980159" y="2946861"/>
                <a:ext cx="172015" cy="17201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429EFC62-B0C7-4361-BBED-9BBE6FBF5C33}"/>
                  </a:ext>
                </a:extLst>
              </p:cNvPr>
              <p:cNvSpPr/>
              <p:nvPr/>
            </p:nvSpPr>
            <p:spPr>
              <a:xfrm>
                <a:off x="12017973" y="2737007"/>
                <a:ext cx="172015" cy="17201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1EFBEA86-C0C9-429C-B286-D4CBEA4503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1199" y="2779917"/>
                <a:ext cx="323850" cy="2095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378C9AE-9770-4295-B1E2-CBE3E18024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3488" y="1751804"/>
                <a:ext cx="1032678" cy="368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8AF97BC-43BB-4CC4-9A9C-46469BAEC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40276" y="2406061"/>
                <a:ext cx="377697" cy="3309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278F308-B170-4EF4-89B0-88DE854D51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0914" y="2406061"/>
                <a:ext cx="750220" cy="2541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4DA279C-1B38-48A1-9BA4-9474FB652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9939" y="1923063"/>
                <a:ext cx="454649" cy="6972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57E9777-5C0D-4AE4-95F3-F9C76F775D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3522" y="2456933"/>
                <a:ext cx="415715" cy="4698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9FBE33C-48A1-4DE6-81E2-BD56EB3617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61895" y="2863806"/>
                <a:ext cx="817143" cy="151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D0E3189-3BB8-401C-BB68-16BD4B8EF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7939" y="2178233"/>
                <a:ext cx="1340658" cy="1795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08D71AC-968F-4926-91FB-3550E4DAD346}"/>
                </a:ext>
              </a:extLst>
            </p:cNvPr>
            <p:cNvGrpSpPr/>
            <p:nvPr/>
          </p:nvGrpSpPr>
          <p:grpSpPr>
            <a:xfrm>
              <a:off x="9480600" y="5039045"/>
              <a:ext cx="774231" cy="658097"/>
              <a:chOff x="9661057" y="1561446"/>
              <a:chExt cx="2638207" cy="2242477"/>
            </a:xfrm>
          </p:grpSpPr>
          <p:pic>
            <p:nvPicPr>
              <p:cNvPr id="138" name="Picture 2" descr="Vector image of side view of human brain in pink">
                <a:extLst>
                  <a:ext uri="{FF2B5EF4-FFF2-40B4-BE49-F238E27FC236}">
                    <a16:creationId xmlns:a16="http://schemas.microsoft.com/office/drawing/2014/main" id="{30CC9D15-2AFB-47DF-96A0-D31BDB868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1057" y="1561446"/>
                <a:ext cx="2638207" cy="2242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C3D9D12-1D98-4FFA-88DC-DEBD16880672}"/>
                  </a:ext>
                </a:extLst>
              </p:cNvPr>
              <p:cNvSpPr/>
              <p:nvPr/>
            </p:nvSpPr>
            <p:spPr>
              <a:xfrm>
                <a:off x="9861365" y="2110926"/>
                <a:ext cx="172015" cy="172015"/>
              </a:xfrm>
              <a:prstGeom prst="ellipse">
                <a:avLst/>
              </a:prstGeom>
              <a:solidFill>
                <a:srgbClr val="B179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347018F-CF05-4300-B59C-4CD19946F7F6}"/>
                  </a:ext>
                </a:extLst>
              </p:cNvPr>
              <p:cNvSpPr/>
              <p:nvPr/>
            </p:nvSpPr>
            <p:spPr>
              <a:xfrm>
                <a:off x="10511706" y="2651000"/>
                <a:ext cx="172015" cy="1720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4EB48C4-04E6-4036-94E7-8199DC04FBDC}"/>
                  </a:ext>
                </a:extLst>
              </p:cNvPr>
              <p:cNvSpPr/>
              <p:nvPr/>
            </p:nvSpPr>
            <p:spPr>
              <a:xfrm>
                <a:off x="11468261" y="2271815"/>
                <a:ext cx="172015" cy="172015"/>
              </a:xfrm>
              <a:prstGeom prst="ellipse">
                <a:avLst/>
              </a:prstGeom>
              <a:solidFill>
                <a:srgbClr val="66C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3997BBD-196B-410C-A165-35121EAC96FA}"/>
                  </a:ext>
                </a:extLst>
              </p:cNvPr>
              <p:cNvSpPr/>
              <p:nvPr/>
            </p:nvSpPr>
            <p:spPr>
              <a:xfrm>
                <a:off x="11066167" y="1665797"/>
                <a:ext cx="172015" cy="17201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D864F51-2504-48EA-ACC5-8DF64F01D15E}"/>
                  </a:ext>
                </a:extLst>
              </p:cNvPr>
              <p:cNvSpPr/>
              <p:nvPr/>
            </p:nvSpPr>
            <p:spPr>
              <a:xfrm>
                <a:off x="10980159" y="2946861"/>
                <a:ext cx="172015" cy="17201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CEA4B5F-C639-47C9-A0BE-88BFE5630A97}"/>
                  </a:ext>
                </a:extLst>
              </p:cNvPr>
              <p:cNvSpPr/>
              <p:nvPr/>
            </p:nvSpPr>
            <p:spPr>
              <a:xfrm>
                <a:off x="12017973" y="2737007"/>
                <a:ext cx="172015" cy="17201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405D8C-AC84-4DA4-8EA6-313F35943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1199" y="2779917"/>
                <a:ext cx="323850" cy="2095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2E57AA9-1959-4419-9602-B847CFBEB8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3488" y="1751804"/>
                <a:ext cx="1032678" cy="368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AF4944C-655F-4537-BB05-F1D1B6A31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40276" y="2406061"/>
                <a:ext cx="377697" cy="3309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952EF628-83C4-40D0-9931-904F4C927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0914" y="2406061"/>
                <a:ext cx="750220" cy="2541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A17C11B-FDA3-4E3F-8F6D-B2D04D003A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9939" y="1923063"/>
                <a:ext cx="454649" cy="6972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1EE812E-68F0-4188-8CBE-B3A658CC90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3522" y="2456933"/>
                <a:ext cx="415715" cy="4698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09700B46-400D-4F52-AEF0-298E576935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61895" y="2863806"/>
                <a:ext cx="817143" cy="151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A979B2D-896E-4388-8B02-2D7572197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7939" y="2178233"/>
                <a:ext cx="1340658" cy="1795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3D561B9C-1E6B-4E2C-9522-9209EA9725F4}"/>
                </a:ext>
              </a:extLst>
            </p:cNvPr>
            <p:cNvGrpSpPr/>
            <p:nvPr/>
          </p:nvGrpSpPr>
          <p:grpSpPr>
            <a:xfrm>
              <a:off x="9886636" y="4547800"/>
              <a:ext cx="774231" cy="658097"/>
              <a:chOff x="9661057" y="1561446"/>
              <a:chExt cx="2638207" cy="2242477"/>
            </a:xfrm>
          </p:grpSpPr>
          <p:pic>
            <p:nvPicPr>
              <p:cNvPr id="154" name="Picture 2" descr="Vector image of side view of human brain in pink">
                <a:extLst>
                  <a:ext uri="{FF2B5EF4-FFF2-40B4-BE49-F238E27FC236}">
                    <a16:creationId xmlns:a16="http://schemas.microsoft.com/office/drawing/2014/main" id="{A290A7D6-F255-4478-94A6-DCA3827058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1057" y="1561446"/>
                <a:ext cx="2638207" cy="2242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66B2CBB0-9323-4A24-B3BF-47B6843701AC}"/>
                  </a:ext>
                </a:extLst>
              </p:cNvPr>
              <p:cNvSpPr/>
              <p:nvPr/>
            </p:nvSpPr>
            <p:spPr>
              <a:xfrm>
                <a:off x="9861365" y="2110926"/>
                <a:ext cx="172015" cy="172015"/>
              </a:xfrm>
              <a:prstGeom prst="ellipse">
                <a:avLst/>
              </a:prstGeom>
              <a:solidFill>
                <a:srgbClr val="B179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8E9E56D-6517-4753-89B8-6E9F9DF2E389}"/>
                  </a:ext>
                </a:extLst>
              </p:cNvPr>
              <p:cNvSpPr/>
              <p:nvPr/>
            </p:nvSpPr>
            <p:spPr>
              <a:xfrm>
                <a:off x="10511706" y="2651000"/>
                <a:ext cx="172015" cy="1720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BA232B8-6E9F-4FBF-9A8F-38FA2962067A}"/>
                  </a:ext>
                </a:extLst>
              </p:cNvPr>
              <p:cNvSpPr/>
              <p:nvPr/>
            </p:nvSpPr>
            <p:spPr>
              <a:xfrm>
                <a:off x="11468261" y="2271815"/>
                <a:ext cx="172015" cy="172015"/>
              </a:xfrm>
              <a:prstGeom prst="ellipse">
                <a:avLst/>
              </a:prstGeom>
              <a:solidFill>
                <a:srgbClr val="66C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14F2661-B726-43C5-9326-954FBD3A2128}"/>
                  </a:ext>
                </a:extLst>
              </p:cNvPr>
              <p:cNvSpPr/>
              <p:nvPr/>
            </p:nvSpPr>
            <p:spPr>
              <a:xfrm>
                <a:off x="11066167" y="1665797"/>
                <a:ext cx="172015" cy="17201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4BE1C958-3857-4C3D-97CA-FF8CD9A5FEEC}"/>
                  </a:ext>
                </a:extLst>
              </p:cNvPr>
              <p:cNvSpPr/>
              <p:nvPr/>
            </p:nvSpPr>
            <p:spPr>
              <a:xfrm>
                <a:off x="10980159" y="2946861"/>
                <a:ext cx="172015" cy="17201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9D7A486-7584-439B-A7EF-DB19E7C30646}"/>
                  </a:ext>
                </a:extLst>
              </p:cNvPr>
              <p:cNvSpPr/>
              <p:nvPr/>
            </p:nvSpPr>
            <p:spPr>
              <a:xfrm>
                <a:off x="12017973" y="2737007"/>
                <a:ext cx="172015" cy="17201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1C1F4070-7D44-49D8-8483-436508702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1199" y="2779917"/>
                <a:ext cx="323850" cy="2095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8CDDF57-E466-4DC6-9F04-A823DBEF51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3488" y="1751804"/>
                <a:ext cx="1032678" cy="368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A42D27A5-CAD1-4E9F-A3A7-487B28B29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40276" y="2406061"/>
                <a:ext cx="377697" cy="3309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63D92A-A651-4865-9239-1BC842C11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0914" y="2406061"/>
                <a:ext cx="750220" cy="2541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0167C88-581A-497C-9BD7-9302B1E39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9939" y="1923063"/>
                <a:ext cx="454649" cy="6972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94A7E47-E982-42F1-B824-FEA69D2BDD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3522" y="2456933"/>
                <a:ext cx="415715" cy="4698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7BA452A-D548-48BE-A0CC-53D80251E0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61895" y="2863806"/>
                <a:ext cx="817143" cy="151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F449569-99C2-4A3B-A87B-956AAEF4B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7939" y="2178233"/>
                <a:ext cx="1340658" cy="1795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9923F3-FCC1-4B89-94E7-9FF4CDF1F4BA}"/>
                </a:ext>
              </a:extLst>
            </p:cNvPr>
            <p:cNvGrpSpPr/>
            <p:nvPr/>
          </p:nvGrpSpPr>
          <p:grpSpPr>
            <a:xfrm>
              <a:off x="10746697" y="5029746"/>
              <a:ext cx="774231" cy="658097"/>
              <a:chOff x="9661057" y="1561446"/>
              <a:chExt cx="2638207" cy="2242477"/>
            </a:xfrm>
          </p:grpSpPr>
          <p:pic>
            <p:nvPicPr>
              <p:cNvPr id="170" name="Picture 2" descr="Vector image of side view of human brain in pink">
                <a:extLst>
                  <a:ext uri="{FF2B5EF4-FFF2-40B4-BE49-F238E27FC236}">
                    <a16:creationId xmlns:a16="http://schemas.microsoft.com/office/drawing/2014/main" id="{8A2DB408-70D5-4FAE-A14E-3DA05D09E8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1057" y="1561446"/>
                <a:ext cx="2638207" cy="2242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7821DB0-6DCE-40D2-ACCA-36090BE06E55}"/>
                  </a:ext>
                </a:extLst>
              </p:cNvPr>
              <p:cNvSpPr/>
              <p:nvPr/>
            </p:nvSpPr>
            <p:spPr>
              <a:xfrm>
                <a:off x="9861365" y="2110926"/>
                <a:ext cx="172015" cy="172015"/>
              </a:xfrm>
              <a:prstGeom prst="ellipse">
                <a:avLst/>
              </a:prstGeom>
              <a:solidFill>
                <a:srgbClr val="B179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CC1F4C8B-480E-4159-A837-7646FB1BD092}"/>
                  </a:ext>
                </a:extLst>
              </p:cNvPr>
              <p:cNvSpPr/>
              <p:nvPr/>
            </p:nvSpPr>
            <p:spPr>
              <a:xfrm>
                <a:off x="10511706" y="2651000"/>
                <a:ext cx="172015" cy="1720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A05BCC69-F223-4FB1-9136-7E11AC003A6A}"/>
                  </a:ext>
                </a:extLst>
              </p:cNvPr>
              <p:cNvSpPr/>
              <p:nvPr/>
            </p:nvSpPr>
            <p:spPr>
              <a:xfrm>
                <a:off x="11468261" y="2271815"/>
                <a:ext cx="172015" cy="172015"/>
              </a:xfrm>
              <a:prstGeom prst="ellipse">
                <a:avLst/>
              </a:prstGeom>
              <a:solidFill>
                <a:srgbClr val="66C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F8DAD2CD-6E14-45F8-A01E-8CB81C185060}"/>
                  </a:ext>
                </a:extLst>
              </p:cNvPr>
              <p:cNvSpPr/>
              <p:nvPr/>
            </p:nvSpPr>
            <p:spPr>
              <a:xfrm>
                <a:off x="11066167" y="1665797"/>
                <a:ext cx="172015" cy="17201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E40A065-F8DA-4006-9986-61A290396446}"/>
                  </a:ext>
                </a:extLst>
              </p:cNvPr>
              <p:cNvSpPr/>
              <p:nvPr/>
            </p:nvSpPr>
            <p:spPr>
              <a:xfrm>
                <a:off x="10980159" y="2946861"/>
                <a:ext cx="172015" cy="17201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3A236EC3-718F-4BC0-AF14-AA0EC2150021}"/>
                  </a:ext>
                </a:extLst>
              </p:cNvPr>
              <p:cNvSpPr/>
              <p:nvPr/>
            </p:nvSpPr>
            <p:spPr>
              <a:xfrm>
                <a:off x="12017973" y="2737007"/>
                <a:ext cx="172015" cy="17201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3DD589C-A2B9-404C-809B-B16DB858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1199" y="2779917"/>
                <a:ext cx="323850" cy="2095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90750F3-58D1-4EBA-A3AD-FE791168F2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3488" y="1751804"/>
                <a:ext cx="1032678" cy="368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577249E8-9430-44A8-9957-DA4CB5F335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40276" y="2406061"/>
                <a:ext cx="377697" cy="3309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5BBDF0A-9165-428E-BEC0-C131DC0782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0914" y="2406061"/>
                <a:ext cx="750220" cy="2541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37231839-834C-425B-AE4A-D38928355B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9939" y="1923063"/>
                <a:ext cx="454649" cy="6972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E2667C5-4BCC-4B20-9BFE-9DD14490BB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3522" y="2456933"/>
                <a:ext cx="415715" cy="4698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84488531-9D1C-4FC0-8292-A30C1E633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61895" y="2863806"/>
                <a:ext cx="817143" cy="151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B9BFFC4C-B6A0-4C1F-AABB-E7612EAFE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7939" y="2178233"/>
                <a:ext cx="1340658" cy="1795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A7820C0-87C8-49A7-A295-BE7972526C7E}"/>
                </a:ext>
              </a:extLst>
            </p:cNvPr>
            <p:cNvGrpSpPr/>
            <p:nvPr/>
          </p:nvGrpSpPr>
          <p:grpSpPr>
            <a:xfrm>
              <a:off x="10689992" y="4215096"/>
              <a:ext cx="774231" cy="658097"/>
              <a:chOff x="9661057" y="1561446"/>
              <a:chExt cx="2638207" cy="2242477"/>
            </a:xfrm>
          </p:grpSpPr>
          <p:pic>
            <p:nvPicPr>
              <p:cNvPr id="186" name="Picture 2" descr="Vector image of side view of human brain in pink">
                <a:extLst>
                  <a:ext uri="{FF2B5EF4-FFF2-40B4-BE49-F238E27FC236}">
                    <a16:creationId xmlns:a16="http://schemas.microsoft.com/office/drawing/2014/main" id="{F97FE41F-22E4-42EE-8291-3BFBAF9A6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1057" y="1561446"/>
                <a:ext cx="2638207" cy="2242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41B59CE-5447-4940-86F5-ECFA478749A8}"/>
                  </a:ext>
                </a:extLst>
              </p:cNvPr>
              <p:cNvSpPr/>
              <p:nvPr/>
            </p:nvSpPr>
            <p:spPr>
              <a:xfrm>
                <a:off x="9861365" y="2110926"/>
                <a:ext cx="172015" cy="172015"/>
              </a:xfrm>
              <a:prstGeom prst="ellipse">
                <a:avLst/>
              </a:prstGeom>
              <a:solidFill>
                <a:srgbClr val="B179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62C3CEEE-0418-4AAC-9F69-6DA23C411B12}"/>
                  </a:ext>
                </a:extLst>
              </p:cNvPr>
              <p:cNvSpPr/>
              <p:nvPr/>
            </p:nvSpPr>
            <p:spPr>
              <a:xfrm>
                <a:off x="10511706" y="2651000"/>
                <a:ext cx="172015" cy="17201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9E5C4EB-B5FC-49E4-A634-E16454551241}"/>
                  </a:ext>
                </a:extLst>
              </p:cNvPr>
              <p:cNvSpPr/>
              <p:nvPr/>
            </p:nvSpPr>
            <p:spPr>
              <a:xfrm>
                <a:off x="11468261" y="2271815"/>
                <a:ext cx="172015" cy="172015"/>
              </a:xfrm>
              <a:prstGeom prst="ellipse">
                <a:avLst/>
              </a:prstGeom>
              <a:solidFill>
                <a:srgbClr val="66C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147CCF6-FA23-4C45-8202-C0EC7F65370F}"/>
                  </a:ext>
                </a:extLst>
              </p:cNvPr>
              <p:cNvSpPr/>
              <p:nvPr/>
            </p:nvSpPr>
            <p:spPr>
              <a:xfrm>
                <a:off x="11066167" y="1665797"/>
                <a:ext cx="172015" cy="17201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08D583F-8840-464D-A3B3-83F218529174}"/>
                  </a:ext>
                </a:extLst>
              </p:cNvPr>
              <p:cNvSpPr/>
              <p:nvPr/>
            </p:nvSpPr>
            <p:spPr>
              <a:xfrm>
                <a:off x="10980159" y="2946861"/>
                <a:ext cx="172015" cy="172015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6DEB7D-BF6F-4DAA-8735-1B594AC5ED5E}"/>
                  </a:ext>
                </a:extLst>
              </p:cNvPr>
              <p:cNvSpPr/>
              <p:nvPr/>
            </p:nvSpPr>
            <p:spPr>
              <a:xfrm>
                <a:off x="12017973" y="2737007"/>
                <a:ext cx="172015" cy="17201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8CAE35D4-5F25-4F41-9EAC-8622150C88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81199" y="2779917"/>
                <a:ext cx="323850" cy="2095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0B3E256-99B0-4B96-8DB3-60CB7A546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3488" y="1751804"/>
                <a:ext cx="1032678" cy="36864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60D8034B-D766-4233-9B99-B45DA02868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40276" y="2406061"/>
                <a:ext cx="377697" cy="33094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70B9ED7-4370-4FE1-8193-6ACDA97FCF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00914" y="2406061"/>
                <a:ext cx="750220" cy="2541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B79EB42-5D2A-4F7A-81C6-4942E1789A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9939" y="1923063"/>
                <a:ext cx="454649" cy="69726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D9ABBF6-F8AA-437C-9D4E-11A0BCDAF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23522" y="2456933"/>
                <a:ext cx="415715" cy="46989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6840B75D-3351-4712-AFD2-C6A11628E9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61895" y="2863806"/>
                <a:ext cx="817143" cy="1510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3E48921E-286B-43A0-81BF-5D749F733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7939" y="2178233"/>
                <a:ext cx="1340658" cy="17958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271483BF-14D4-448E-9A17-6B6665889079}"/>
              </a:ext>
            </a:extLst>
          </p:cNvPr>
          <p:cNvSpPr txBox="1"/>
          <p:nvPr/>
        </p:nvSpPr>
        <p:spPr>
          <a:xfrm flipH="1">
            <a:off x="9118603" y="5796821"/>
            <a:ext cx="264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Examine many diverse types of FC in the brain in health and disease </a:t>
            </a:r>
            <a:endParaRPr lang="en-AU" sz="1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" grpId="0" animBg="1"/>
      <p:bldP spid="48" grpId="0"/>
      <p:bldP spid="50" grpId="0"/>
      <p:bldP spid="71" grpId="0"/>
      <p:bldP spid="2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6EC-857E-4BBE-9977-50A854A2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58478"/>
            <a:ext cx="4997884" cy="88304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Let’s get pySPI running!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7CF67-D635-4E2E-A2CF-9CF2B69A0069}"/>
              </a:ext>
            </a:extLst>
          </p:cNvPr>
          <p:cNvSpPr/>
          <p:nvPr/>
        </p:nvSpPr>
        <p:spPr>
          <a:xfrm>
            <a:off x="363255" y="1164922"/>
            <a:ext cx="11465490" cy="2185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4645-775E-4AF5-8679-DC5D522C48BB}"/>
              </a:ext>
            </a:extLst>
          </p:cNvPr>
          <p:cNvSpPr txBox="1"/>
          <p:nvPr/>
        </p:nvSpPr>
        <p:spPr>
          <a:xfrm>
            <a:off x="4181816" y="1434416"/>
            <a:ext cx="7277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Product Sans" panose="020B0403030502040203" pitchFamily="34" charset="0"/>
                <a:hlinkClick r:id="rId3"/>
              </a:rPr>
              <a:t>https://github.com/olivercliff/pyspi</a:t>
            </a:r>
          </a:p>
          <a:p>
            <a:r>
              <a:rPr lang="en-AU" sz="2400" dirty="0">
                <a:latin typeface="Product Sans" panose="020B0403030502040203" pitchFamily="34" charset="0"/>
                <a:hlinkClick r:id="rId3"/>
              </a:rPr>
              <a:t>https://pyspi-toolkit.readthedocs.io/en/latest/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4"/>
              </a:rPr>
              <a:t>https://wiki.octave.org/Category:Installation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5"/>
              </a:rPr>
              <a:t>https://www.anaconda.com/products/distribution</a:t>
            </a:r>
            <a:endParaRPr lang="en-AU" sz="2400" dirty="0">
              <a:latin typeface="Product Sans" panose="020B0403030502040203" pitchFamily="34" charset="0"/>
            </a:endParaRPr>
          </a:p>
          <a:p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4BF45F-ECFC-4AC1-B6ED-25C9CAC39CEF}"/>
              </a:ext>
            </a:extLst>
          </p:cNvPr>
          <p:cNvSpPr txBox="1">
            <a:spLocks/>
          </p:cNvSpPr>
          <p:nvPr/>
        </p:nvSpPr>
        <p:spPr>
          <a:xfrm>
            <a:off x="434236" y="1221287"/>
            <a:ext cx="2680570" cy="62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Key links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14126-4D30-4A49-ADF1-C2F02106D8A4}"/>
              </a:ext>
            </a:extLst>
          </p:cNvPr>
          <p:cNvSpPr/>
          <p:nvPr/>
        </p:nvSpPr>
        <p:spPr>
          <a:xfrm>
            <a:off x="363255" y="3620209"/>
            <a:ext cx="11465490" cy="2943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0B1F5-9146-4FA9-AF71-71D6D0393683}"/>
              </a:ext>
            </a:extLst>
          </p:cNvPr>
          <p:cNvSpPr txBox="1">
            <a:spLocks/>
          </p:cNvSpPr>
          <p:nvPr/>
        </p:nvSpPr>
        <p:spPr>
          <a:xfrm>
            <a:off x="363255" y="3707707"/>
            <a:ext cx="3131507" cy="70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Quick steps to install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8DFB-B772-4AC7-BBF0-56A8E87868A6}"/>
              </a:ext>
            </a:extLst>
          </p:cNvPr>
          <p:cNvSpPr txBox="1"/>
          <p:nvPr/>
        </p:nvSpPr>
        <p:spPr>
          <a:xfrm flipH="1">
            <a:off x="4181817" y="3799262"/>
            <a:ext cx="70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install octave on your machine from above link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create a specific </a:t>
            </a: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environment for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create –n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python=3.9.0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activate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Clone the pySPI </a:t>
            </a:r>
            <a:r>
              <a:rPr lang="en-US" dirty="0" err="1">
                <a:latin typeface="Product Sans" panose="020B0403030502040203" pitchFamily="34" charset="0"/>
              </a:rPr>
              <a:t>github</a:t>
            </a:r>
            <a:r>
              <a:rPr lang="en-US" dirty="0">
                <a:latin typeface="Product Sans" panose="020B0403030502040203" pitchFamily="34" charset="0"/>
              </a:rPr>
              <a:t> repo to your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git clone https://github.com/olivercliff/pyspi.git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Navigate to downloaded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cd ~/pySPI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latin typeface="Product Sans" panose="020B0403030502040203" pitchFamily="34" charset="0"/>
              </a:rPr>
              <a:t>python3 –m pip install .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871" y="391522"/>
            <a:ext cx="9024257" cy="9728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latin typeface="Product Sans" panose="020B0403030502040203" pitchFamily="34" charset="0"/>
              </a:rPr>
              <a:t>Downstream application example: classifying actigraphy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25698-8643-4881-A8DB-027B5925E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090"/>
          <a:stretch/>
        </p:blipFill>
        <p:spPr>
          <a:xfrm>
            <a:off x="840783" y="1972279"/>
            <a:ext cx="2816815" cy="2913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171577-93ED-4DBF-BC51-1BEB7067202F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4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4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4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A6681-AE3F-4CDA-9898-87D7E060C601}"/>
              </a:ext>
            </a:extLst>
          </p:cNvPr>
          <p:cNvSpPr txBox="1"/>
          <p:nvPr/>
        </p:nvSpPr>
        <p:spPr>
          <a:xfrm>
            <a:off x="604054" y="4985754"/>
            <a:ext cx="36417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MTS data from 3-axis accelerometer and 3-axis gyroscope recording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574E3B-EF21-4637-8C19-9246E8CD8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0" r="82"/>
          <a:stretch/>
        </p:blipFill>
        <p:spPr>
          <a:xfrm>
            <a:off x="3953689" y="1972279"/>
            <a:ext cx="7267303" cy="2913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82C7C-79D9-4D34-B1B2-C9C082609364}"/>
              </a:ext>
            </a:extLst>
          </p:cNvPr>
          <p:cNvSpPr txBox="1"/>
          <p:nvPr/>
        </p:nvSpPr>
        <p:spPr>
          <a:xfrm>
            <a:off x="5106385" y="4985754"/>
            <a:ext cx="36417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216 SPIs used as basis for linear support vector machine (SVM) classifier, with cross-validated accuracy reported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BACAF3-14D1-4146-ADFE-57DE0DF8E82F}"/>
              </a:ext>
            </a:extLst>
          </p:cNvPr>
          <p:cNvSpPr txBox="1"/>
          <p:nvPr/>
        </p:nvSpPr>
        <p:spPr>
          <a:xfrm>
            <a:off x="8699210" y="4996319"/>
            <a:ext cx="31390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Zoom in on high-performing SPIs like Kendall’s </a:t>
            </a:r>
            <a:r>
              <a:rPr lang="en-US" sz="2400" dirty="0">
                <a:latin typeface="Product Sans" panose="020B0403030502040203" pitchFamily="34" charset="0"/>
              </a:rPr>
              <a:t>τ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43" y="111417"/>
            <a:ext cx="10515600" cy="9728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roduct Sans" panose="020B0403030502040203" pitchFamily="34" charset="0"/>
              </a:rPr>
              <a:t>Applying </a:t>
            </a:r>
            <a:r>
              <a:rPr lang="en-US" sz="4000" dirty="0" err="1">
                <a:latin typeface="Product Sans" panose="020B0403030502040203" pitchFamily="34" charset="0"/>
              </a:rPr>
              <a:t>pyspi</a:t>
            </a:r>
            <a:r>
              <a:rPr lang="en-US" sz="4000" dirty="0">
                <a:latin typeface="Product Sans" panose="020B0403030502040203" pitchFamily="34" charset="0"/>
              </a:rPr>
              <a:t> to BOLD fMRI time-series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2050" name="Picture 2" descr="University of California, Los Angeles - Wikipedia">
            <a:extLst>
              <a:ext uri="{FF2B5EF4-FFF2-40B4-BE49-F238E27FC236}">
                <a16:creationId xmlns:a16="http://schemas.microsoft.com/office/drawing/2014/main" id="{F96B3941-CBB6-4558-939C-846505F2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4" y="1421779"/>
            <a:ext cx="1780072" cy="17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EA323-E903-47F4-A779-3073855C6B15}"/>
              </a:ext>
            </a:extLst>
          </p:cNvPr>
          <p:cNvSpPr txBox="1"/>
          <p:nvPr/>
        </p:nvSpPr>
        <p:spPr>
          <a:xfrm>
            <a:off x="2952969" y="1231680"/>
            <a:ext cx="879326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b="1" dirty="0">
                <a:latin typeface="Product Sans" panose="020B0403030502040203" pitchFamily="34" charset="0"/>
              </a:rPr>
              <a:t>Tutorial data</a:t>
            </a:r>
            <a:r>
              <a:rPr lang="en-AU" sz="2200" dirty="0">
                <a:latin typeface="Product Sans" panose="020B0403030502040203" pitchFamily="34" charset="0"/>
              </a:rPr>
              <a:t>: one participant from the UCLA Consortium for Neuropsychiatric Phenomics LA5c Study</a:t>
            </a:r>
            <a:r>
              <a:rPr lang="en-AU" sz="2200" baseline="30000" dirty="0">
                <a:latin typeface="Product Sans" panose="020B0403030502040203" pitchFamily="34" charset="0"/>
              </a:rPr>
              <a:t>1</a:t>
            </a:r>
            <a:endParaRPr lang="en-AU" sz="2200" dirty="0">
              <a:latin typeface="Product Sans" panose="020B040303050204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Data is split up into 4 sets of 4 brain regions, each of which has 152 time points (fMRI frames)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We will go through: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Preparing our multivariate time-series data to be in the right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the raw time-series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Running </a:t>
            </a:r>
            <a:r>
              <a:rPr lang="en-AU" sz="2200" dirty="0" err="1">
                <a:latin typeface="Product Sans" panose="020B0403030502040203" pitchFamily="34" charset="0"/>
              </a:rPr>
              <a:t>pyspi</a:t>
            </a:r>
            <a:r>
              <a:rPr lang="en-AU" sz="2200" dirty="0">
                <a:latin typeface="Product Sans" panose="020B0403030502040203" pitchFamily="34" charset="0"/>
              </a:rPr>
              <a:t> on our four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Extracting the resulting SPIs and combining them across the 4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our SPI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More in-depth tutorial: https://github.com/olivercliff/pyspi/blob/main/demos/tutorial.ipynb</a:t>
            </a:r>
          </a:p>
        </p:txBody>
      </p:sp>
      <p:pic>
        <p:nvPicPr>
          <p:cNvPr id="5" name="Picture 4" descr="What is Python Coding?">
            <a:extLst>
              <a:ext uri="{FF2B5EF4-FFF2-40B4-BE49-F238E27FC236}">
                <a16:creationId xmlns:a16="http://schemas.microsoft.com/office/drawing/2014/main" id="{82E64669-D5A7-4AF5-8DBE-D8295590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20700" r="21352" b="19513"/>
          <a:stretch/>
        </p:blipFill>
        <p:spPr bwMode="auto">
          <a:xfrm>
            <a:off x="865441" y="3806728"/>
            <a:ext cx="1555631" cy="1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9C11E-2606-45F3-A282-76E7944405EA}"/>
              </a:ext>
            </a:extLst>
          </p:cNvPr>
          <p:cNvSpPr txBox="1"/>
          <p:nvPr/>
        </p:nvSpPr>
        <p:spPr>
          <a:xfrm>
            <a:off x="427365" y="6428300"/>
            <a:ext cx="11583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</p:spTree>
    <p:extLst>
      <p:ext uri="{BB962C8B-B14F-4D97-AF65-F5344CB8AC3E}">
        <p14:creationId xmlns:p14="http://schemas.microsoft.com/office/powerpoint/2010/main" val="309824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742</Words>
  <Application>Microsoft Office PowerPoint</Application>
  <PresentationFormat>Widescreen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Product Sans</vt:lpstr>
      <vt:lpstr>Office Theme</vt:lpstr>
      <vt:lpstr>PowerPoint Presentation</vt:lpstr>
      <vt:lpstr>What are pairwise interactions?</vt:lpstr>
      <vt:lpstr>PowerPoint Presentation</vt:lpstr>
      <vt:lpstr>What else is out there?</vt:lpstr>
      <vt:lpstr>I pyspi with my little eye-spi…</vt:lpstr>
      <vt:lpstr>PowerPoint Presentation</vt:lpstr>
      <vt:lpstr>Let’s get pySPI running!</vt:lpstr>
      <vt:lpstr>Downstream application example: classifying actigraphy data</vt:lpstr>
      <vt:lpstr>Applying pyspi to BOLD fMRI time-series data</vt:lpstr>
      <vt:lpstr>Ways we’re improving pyspi accessibility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114</cp:revision>
  <dcterms:created xsi:type="dcterms:W3CDTF">2022-07-05T12:39:35Z</dcterms:created>
  <dcterms:modified xsi:type="dcterms:W3CDTF">2022-07-16T00:22:43Z</dcterms:modified>
</cp:coreProperties>
</file>